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8488363" cy="12341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193027F-5A8B-4619-AAFE-4A33AB40173A}" type="datetimeFigureOut">
              <a:rPr lang="en-US" smtClean="0"/>
              <a:t>12/25/2024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013EBE0B-4D60-43A2-AF01-12DAD78653CF}"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93027F-5A8B-4619-AAFE-4A33AB40173A}" type="datetimeFigureOut">
              <a:rPr lang="en-US" smtClean="0"/>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93027F-5A8B-4619-AAFE-4A33AB40173A}" type="datetimeFigureOut">
              <a:rPr lang="en-US" smtClean="0"/>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93027F-5A8B-4619-AAFE-4A33AB40173A}" type="datetimeFigureOut">
              <a:rPr lang="en-US" smtClean="0"/>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93027F-5A8B-4619-AAFE-4A33AB40173A}" type="datetimeFigureOut">
              <a:rPr lang="en-US" smtClean="0"/>
              <a:t>12/25/2024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013EBE0B-4D60-43A2-AF01-12DAD78653CF}"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93027F-5A8B-4619-AAFE-4A33AB40173A}" type="datetimeFigureOut">
              <a:rPr lang="en-US" smtClean="0"/>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193027F-5A8B-4619-AAFE-4A33AB40173A}" type="datetimeFigureOut">
              <a:rPr lang="en-US" smtClean="0"/>
              <a:t>12/25/2024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93027F-5A8B-4619-AAFE-4A33AB40173A}" type="datetimeFigureOut">
              <a:rPr lang="en-US" smtClean="0"/>
              <a:t>12/25/2024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93027F-5A8B-4619-AAFE-4A33AB40173A}" type="datetimeFigureOut">
              <a:rPr lang="en-US" smtClean="0"/>
              <a:t>12/25/2024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193027F-5A8B-4619-AAFE-4A33AB40173A}" type="datetimeFigureOut">
              <a:rPr lang="en-US" smtClean="0"/>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93027F-5A8B-4619-AAFE-4A33AB40173A}" type="datetimeFigureOut">
              <a:rPr lang="en-US" smtClean="0"/>
              <a:t>12/25/2024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3EBE0B-4D60-43A2-AF01-12DAD78653C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193027F-5A8B-4619-AAFE-4A33AB40173A}" type="datetimeFigureOut">
              <a:rPr lang="en-US" smtClean="0"/>
              <a:t>12/25/2024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013EBE0B-4D60-43A2-AF01-12DAD78653CF}"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48681"/>
            <a:ext cx="3958208" cy="1512167"/>
          </a:xfrm>
        </p:spPr>
        <p:txBody>
          <a:bodyPr/>
          <a:lstStyle/>
          <a:p>
            <a:endParaRPr lang="en-US" dirty="0"/>
          </a:p>
        </p:txBody>
      </p:sp>
      <p:sp>
        <p:nvSpPr>
          <p:cNvPr id="3" name="Subtitle 2"/>
          <p:cNvSpPr>
            <a:spLocks noGrp="1"/>
          </p:cNvSpPr>
          <p:nvPr>
            <p:ph type="subTitle" idx="1"/>
          </p:nvPr>
        </p:nvSpPr>
        <p:spPr>
          <a:xfrm>
            <a:off x="755576" y="2276872"/>
            <a:ext cx="3816424" cy="3361928"/>
          </a:xfrm>
        </p:spPr>
        <p:txBody>
          <a:bodyPr/>
          <a:lstStyle/>
          <a:p>
            <a:endParaRPr lang="en-US"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904" y="0"/>
            <a:ext cx="9189904"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51520" y="260648"/>
            <a:ext cx="4464496"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latin typeface="Times New Roman" pitchFamily="18" charset="0"/>
                <a:cs typeface="Times New Roman" pitchFamily="18" charset="0"/>
              </a:rPr>
              <a:t>BỘ TƯ PHÁP</a:t>
            </a:r>
          </a:p>
          <a:p>
            <a:pPr algn="ctr"/>
            <a:r>
              <a:rPr lang="vi-VN" sz="1300" b="1" dirty="0">
                <a:latin typeface="Times New Roman" pitchFamily="18" charset="0"/>
                <a:cs typeface="Times New Roman" pitchFamily="18" charset="0"/>
              </a:rPr>
              <a:t>ĐỀ ÁN TUYÊN TRUYỀN</a:t>
            </a:r>
            <a:r>
              <a:rPr lang="en-US" sz="1300" b="1" dirty="0">
                <a:latin typeface="Times New Roman" pitchFamily="18" charset="0"/>
                <a:cs typeface="Times New Roman" pitchFamily="18" charset="0"/>
              </a:rPr>
              <a:t>, PHỔ BIẾN</a:t>
            </a:r>
            <a:r>
              <a:rPr lang="vi-VN" sz="1300" b="1" dirty="0">
                <a:latin typeface="Times New Roman" pitchFamily="18" charset="0"/>
                <a:cs typeface="Times New Roman" pitchFamily="18" charset="0"/>
              </a:rPr>
              <a:t> TRONG CÁN BỘ, CÔNG CHỨC, VIÊN CHỨC VÀ NHÂN DÂN VỀ </a:t>
            </a:r>
            <a:endParaRPr lang="en-US" sz="1300" b="1" dirty="0" smtClean="0">
              <a:latin typeface="Times New Roman" pitchFamily="18" charset="0"/>
              <a:cs typeface="Times New Roman" pitchFamily="18" charset="0"/>
            </a:endParaRPr>
          </a:p>
          <a:p>
            <a:pPr algn="ctr"/>
            <a:r>
              <a:rPr lang="vi-VN" sz="1300" b="1" dirty="0" smtClean="0">
                <a:latin typeface="Times New Roman" pitchFamily="18" charset="0"/>
                <a:cs typeface="Times New Roman" pitchFamily="18" charset="0"/>
              </a:rPr>
              <a:t>NỘI </a:t>
            </a:r>
            <a:r>
              <a:rPr lang="vi-VN" sz="1300" b="1" dirty="0">
                <a:latin typeface="Times New Roman" pitchFamily="18" charset="0"/>
                <a:cs typeface="Times New Roman" pitchFamily="18" charset="0"/>
              </a:rPr>
              <a:t>DUNG CÔNG ƯỚC CHỐNG TRA TẤN VÀ </a:t>
            </a:r>
            <a:endParaRPr lang="en-US" sz="1300" b="1" dirty="0" smtClean="0">
              <a:latin typeface="Times New Roman" pitchFamily="18" charset="0"/>
              <a:cs typeface="Times New Roman" pitchFamily="18" charset="0"/>
            </a:endParaRPr>
          </a:p>
          <a:p>
            <a:pPr algn="ctr"/>
            <a:r>
              <a:rPr lang="vi-VN" sz="1300" b="1" dirty="0" smtClean="0">
                <a:latin typeface="Times New Roman" pitchFamily="18" charset="0"/>
                <a:cs typeface="Times New Roman" pitchFamily="18" charset="0"/>
              </a:rPr>
              <a:t>PHÁP </a:t>
            </a:r>
            <a:r>
              <a:rPr lang="vi-VN" sz="1300" b="1" dirty="0">
                <a:latin typeface="Times New Roman" pitchFamily="18" charset="0"/>
                <a:cs typeface="Times New Roman" pitchFamily="18" charset="0"/>
              </a:rPr>
              <a:t>LUẬT VIỆT NAM VỀ </a:t>
            </a:r>
            <a:r>
              <a:rPr lang="vi-VN" sz="1300" b="1" dirty="0" smtClean="0">
                <a:latin typeface="Times New Roman" pitchFamily="18" charset="0"/>
                <a:cs typeface="Times New Roman" pitchFamily="18" charset="0"/>
              </a:rPr>
              <a:t>PHÒNG,</a:t>
            </a:r>
            <a:r>
              <a:rPr lang="en-US" sz="1300" b="1" dirty="0" smtClean="0">
                <a:latin typeface="Times New Roman" pitchFamily="18" charset="0"/>
                <a:cs typeface="Times New Roman" pitchFamily="18" charset="0"/>
              </a:rPr>
              <a:t> </a:t>
            </a:r>
            <a:r>
              <a:rPr lang="vi-VN" sz="1300" b="1" dirty="0" smtClean="0">
                <a:latin typeface="Times New Roman" pitchFamily="18" charset="0"/>
                <a:cs typeface="Times New Roman" pitchFamily="18" charset="0"/>
              </a:rPr>
              <a:t>CHỐNG </a:t>
            </a:r>
            <a:r>
              <a:rPr lang="vi-VN" sz="1300" b="1" dirty="0">
                <a:latin typeface="Times New Roman" pitchFamily="18" charset="0"/>
                <a:cs typeface="Times New Roman" pitchFamily="18" charset="0"/>
              </a:rPr>
              <a:t>TRA </a:t>
            </a:r>
            <a:r>
              <a:rPr lang="vi-VN" sz="1300" b="1" dirty="0" smtClean="0">
                <a:latin typeface="Times New Roman" pitchFamily="18" charset="0"/>
                <a:cs typeface="Times New Roman" pitchFamily="18" charset="0"/>
              </a:rPr>
              <a:t>TẤN</a:t>
            </a:r>
            <a:endParaRPr lang="en-US" sz="1300" dirty="0">
              <a:latin typeface="Times New Roman" pitchFamily="18" charset="0"/>
              <a:cs typeface="Times New Roman" pitchFamily="18" charset="0"/>
            </a:endParaRPr>
          </a:p>
        </p:txBody>
      </p:sp>
      <p:sp>
        <p:nvSpPr>
          <p:cNvPr id="5" name="Rounded Rectangle 4"/>
          <p:cNvSpPr/>
          <p:nvPr/>
        </p:nvSpPr>
        <p:spPr>
          <a:xfrm>
            <a:off x="251520" y="1916832"/>
            <a:ext cx="4464496" cy="23042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latin typeface="Times New Roman" pitchFamily="18" charset="0"/>
                <a:cs typeface="Times New Roman" pitchFamily="18" charset="0"/>
              </a:rPr>
              <a:t>MỘT SỐ QUY ĐỊNH VỀ PHÒNG, CHỐNG, XỬ LÝ YẾU TỐ </a:t>
            </a:r>
            <a:r>
              <a:rPr lang="en-US" sz="1400" b="1" dirty="0" smtClean="0">
                <a:latin typeface="Times New Roman" pitchFamily="18" charset="0"/>
                <a:cs typeface="Times New Roman" pitchFamily="18" charset="0"/>
              </a:rPr>
              <a:t>BẠO </a:t>
            </a:r>
            <a:r>
              <a:rPr lang="en-US" sz="1400" b="1" dirty="0">
                <a:latin typeface="Times New Roman" pitchFamily="18" charset="0"/>
                <a:cs typeface="Times New Roman" pitchFamily="18" charset="0"/>
              </a:rPr>
              <a:t>LỰC TRONG HOẠT </a:t>
            </a:r>
            <a:r>
              <a:rPr lang="en-US" sz="1400" b="1" dirty="0" smtClean="0">
                <a:latin typeface="Times New Roman" pitchFamily="18" charset="0"/>
                <a:cs typeface="Times New Roman" pitchFamily="18" charset="0"/>
              </a:rPr>
              <a:t>ĐỘNG</a:t>
            </a:r>
          </a:p>
          <a:p>
            <a:pPr algn="ctr"/>
            <a:r>
              <a:rPr lang="en-US" sz="1400" b="1" dirty="0" smtClean="0">
                <a:latin typeface="Times New Roman" pitchFamily="18" charset="0"/>
                <a:cs typeface="Times New Roman" pitchFamily="18" charset="0"/>
              </a:rPr>
              <a:t> </a:t>
            </a:r>
            <a:r>
              <a:rPr lang="en-US" sz="1400" b="1" dirty="0">
                <a:latin typeface="Times New Roman" pitchFamily="18" charset="0"/>
                <a:cs typeface="Times New Roman" pitchFamily="18" charset="0"/>
              </a:rPr>
              <a:t>BÁO CHÍ, XUẤT BẢN</a:t>
            </a:r>
            <a:endParaRPr lang="en-US" sz="1400" dirty="0">
              <a:latin typeface="Times New Roman" pitchFamily="18" charset="0"/>
              <a:cs typeface="Times New Roman" pitchFamily="18" charset="0"/>
            </a:endParaRPr>
          </a:p>
          <a:p>
            <a:pPr algn="ctr"/>
            <a:r>
              <a:rPr lang="en-US" sz="1400" dirty="0">
                <a:latin typeface="Times New Roman" pitchFamily="18" charset="0"/>
                <a:cs typeface="Times New Roman" pitchFamily="18" charset="0"/>
              </a:rPr>
              <a:t>(</a:t>
            </a:r>
            <a:r>
              <a:rPr lang="en-US" sz="1400" dirty="0" err="1">
                <a:latin typeface="Times New Roman" pitchFamily="18" charset="0"/>
                <a:cs typeface="Times New Roman" pitchFamily="18" charset="0"/>
              </a:rPr>
              <a:t>Luật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năm</a:t>
            </a:r>
            <a:r>
              <a:rPr lang="en-US" sz="1400" dirty="0">
                <a:latin typeface="Times New Roman" pitchFamily="18" charset="0"/>
                <a:cs typeface="Times New Roman" pitchFamily="18" charset="0"/>
              </a:rPr>
              <a:t> 2016, </a:t>
            </a:r>
            <a:r>
              <a:rPr lang="en-US" sz="1400" dirty="0" err="1">
                <a:latin typeface="Times New Roman" pitchFamily="18" charset="0"/>
                <a:cs typeface="Times New Roman" pitchFamily="18" charset="0"/>
              </a:rPr>
              <a:t>Nghị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119/2020/NĐ-CP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07/10/2020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phủ</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quy</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về</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phạt</a:t>
            </a:r>
            <a:r>
              <a:rPr lang="en-US" sz="1400" dirty="0">
                <a:latin typeface="Times New Roman" pitchFamily="18" charset="0"/>
                <a:cs typeface="Times New Roman" pitchFamily="18" charset="0"/>
              </a:rPr>
              <a:t> vi </a:t>
            </a:r>
            <a:r>
              <a:rPr lang="en-US" sz="1400" dirty="0" err="1">
                <a:latin typeface="Times New Roman" pitchFamily="18" charset="0"/>
                <a:cs typeface="Times New Roman" pitchFamily="18" charset="0"/>
              </a:rPr>
              <a:t>phạm</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hành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trong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báo</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hoạt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động</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xuất</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bản</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được</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sửa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đổi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bổ</a:t>
            </a:r>
            <a:r>
              <a:rPr lang="en-US" sz="1400" dirty="0">
                <a:latin typeface="Times New Roman" pitchFamily="18" charset="0"/>
                <a:cs typeface="Times New Roman" pitchFamily="18" charset="0"/>
              </a:rPr>
              <a:t> sung </a:t>
            </a:r>
            <a:r>
              <a:rPr lang="en-US" sz="1400" dirty="0" err="1">
                <a:latin typeface="Times New Roman" pitchFamily="18" charset="0"/>
                <a:cs typeface="Times New Roman" pitchFamily="18" charset="0"/>
              </a:rPr>
              <a:t>bởi</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Nghị</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định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số</a:t>
            </a:r>
            <a:r>
              <a:rPr lang="en-US" sz="1400" dirty="0">
                <a:latin typeface="Times New Roman" pitchFamily="18" charset="0"/>
                <a:cs typeface="Times New Roman" pitchFamily="18" charset="0"/>
              </a:rPr>
              <a:t> 14/2022/NĐ-CP </a:t>
            </a:r>
            <a:r>
              <a:rPr lang="en-US" sz="1400" dirty="0" err="1">
                <a:latin typeface="Times New Roman" pitchFamily="18" charset="0"/>
                <a:cs typeface="Times New Roman" pitchFamily="18" charset="0"/>
              </a:rPr>
              <a:t>ngày</a:t>
            </a:r>
            <a:r>
              <a:rPr lang="en-US" sz="1400" dirty="0">
                <a:latin typeface="Times New Roman" pitchFamily="18" charset="0"/>
                <a:cs typeface="Times New Roman" pitchFamily="18" charset="0"/>
              </a:rPr>
              <a:t> 27/01/2022 </a:t>
            </a:r>
            <a:r>
              <a:rPr lang="en-US" sz="1400" dirty="0" err="1">
                <a:latin typeface="Times New Roman" pitchFamily="18" charset="0"/>
                <a:cs typeface="Times New Roman" pitchFamily="18" charset="0"/>
              </a:rPr>
              <a:t>của</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Chính</a:t>
            </a:r>
            <a:r>
              <a:rPr lang="en-US" sz="1400" dirty="0">
                <a:latin typeface="Times New Roman" pitchFamily="18" charset="0"/>
                <a:cs typeface="Times New Roman" pitchFamily="18" charset="0"/>
              </a:rPr>
              <a:t> </a:t>
            </a:r>
            <a:r>
              <a:rPr lang="en-US" sz="1400" dirty="0" err="1">
                <a:latin typeface="Times New Roman" pitchFamily="18" charset="0"/>
                <a:cs typeface="Times New Roman" pitchFamily="18" charset="0"/>
              </a:rPr>
              <a:t>phủ</a:t>
            </a:r>
            <a:r>
              <a:rPr lang="en-US" sz="1400" dirty="0">
                <a:latin typeface="Times New Roman" pitchFamily="18" charset="0"/>
                <a:cs typeface="Times New Roman" pitchFamily="18" charset="0"/>
              </a:rPr>
              <a:t>)</a:t>
            </a:r>
          </a:p>
        </p:txBody>
      </p:sp>
      <p:sp>
        <p:nvSpPr>
          <p:cNvPr id="6" name="Frame 5"/>
          <p:cNvSpPr/>
          <p:nvPr/>
        </p:nvSpPr>
        <p:spPr>
          <a:xfrm>
            <a:off x="4932040" y="260648"/>
            <a:ext cx="4032448" cy="5256584"/>
          </a:xfrm>
          <a:prstGeom prst="frame">
            <a:avLst>
              <a:gd name="adj1" fmla="val 314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6012160" y="1016732"/>
            <a:ext cx="184731" cy="369332"/>
          </a:xfrm>
          <a:prstGeom prst="rect">
            <a:avLst/>
          </a:prstGeom>
          <a:noFill/>
        </p:spPr>
        <p:txBody>
          <a:bodyPr wrap="none" rtlCol="0">
            <a:spAutoFit/>
          </a:bodyPr>
          <a:lstStyle/>
          <a:p>
            <a:endParaRPr lang="en-US" dirty="0"/>
          </a:p>
        </p:txBody>
      </p:sp>
      <p:sp>
        <p:nvSpPr>
          <p:cNvPr id="8" name="Rectangle 7"/>
          <p:cNvSpPr/>
          <p:nvPr/>
        </p:nvSpPr>
        <p:spPr>
          <a:xfrm>
            <a:off x="5076056" y="404664"/>
            <a:ext cx="3744416" cy="5047536"/>
          </a:xfrm>
          <a:prstGeom prst="rect">
            <a:avLst/>
          </a:prstGeom>
        </p:spPr>
        <p:txBody>
          <a:bodyPr wrap="square">
            <a:spAutoFit/>
          </a:bodyPr>
          <a:lstStyle/>
          <a:p>
            <a:pPr algn="just"/>
            <a:r>
              <a:rPr lang="vi-VN" sz="1400" b="1" dirty="0"/>
              <a:t>I. Các hành vi bị nghiêm cấm nhằm phòng, chống yếu tố bạo lực trong hoạt động báo chí, xuất bản (Điều 9 Luật Báo chí năm 2016)</a:t>
            </a:r>
            <a:endParaRPr lang="en-US" sz="1400" dirty="0"/>
          </a:p>
          <a:p>
            <a:pPr algn="just"/>
            <a:r>
              <a:rPr lang="vi-VN" sz="1400" dirty="0"/>
              <a:t>1. Thông tin cổ súy các hủ tục, mê tín, dị đoan; thông tin về những chuyện thần bí gây hoang mang trong xã hội, ảnh hưởng xấu đến trật tự, an toàn xã hội và sức khỏe của cộng đồng.</a:t>
            </a:r>
            <a:endParaRPr lang="en-US" sz="1400" dirty="0"/>
          </a:p>
          <a:p>
            <a:pPr algn="just"/>
            <a:r>
              <a:rPr lang="vi-VN" sz="1400" dirty="0"/>
              <a:t>2. Kích động bạo lực; tuyên truyền lối sống đồi trụy; miêu tả tỉ mỉ những hành động dâm ô, hành vi tội ác; thông tin không phù hợp với thuần phong mỹ tục Việt Nam.</a:t>
            </a:r>
            <a:endParaRPr lang="en-US" sz="1400" dirty="0"/>
          </a:p>
          <a:p>
            <a:pPr algn="just"/>
            <a:r>
              <a:rPr lang="vi-VN" sz="1400" dirty="0"/>
              <a:t>3. Thông tin sai sự thật, xuyên tạc, vu khống, xúc phạm uy tín của cơ quan, tổ chức, danh dự, nhân phẩm của cá nhân; quy kết tội danh khi chưa có bản án của Tòa án.</a:t>
            </a:r>
            <a:endParaRPr lang="en-US" sz="1400" dirty="0"/>
          </a:p>
          <a:p>
            <a:pPr algn="just"/>
            <a:r>
              <a:rPr lang="vi-VN" sz="1400" dirty="0"/>
              <a:t>4. Thông tin ảnh hưởng đến sự phát triển bình thường về thể chất và tinh thần của trẻ em.</a:t>
            </a:r>
            <a:endParaRPr lang="en-US" sz="1400" dirty="0"/>
          </a:p>
          <a:p>
            <a:pPr algn="just"/>
            <a:r>
              <a:rPr lang="vi-VN" sz="1400" dirty="0"/>
              <a:t>5. Đe dọa, uy hiếp tính mạng, xúc phạm danh dự, nhân phẩm của nhà báo, phóng viên; phá hủy, thu giữ phương tiện, tài liệu, cản trở nhà báo, phóng viên hoạt động nghề nghiệp đúng pháp luật.</a:t>
            </a:r>
            <a:endParaRPr lang="en-US" sz="1400" dirty="0"/>
          </a:p>
          <a:p>
            <a:pPr algn="just"/>
            <a:r>
              <a:rPr lang="vi-VN" sz="1400" spc="-50" dirty="0"/>
              <a:t>6. Đăng, phát trên sản phẩm thông tin có tính chất báo chí thông tin quy định tại các mục 1, 2, 3, 4 nêu trên.</a:t>
            </a:r>
            <a:endParaRPr lang="en-US" sz="1400" spc="-50" dirty="0"/>
          </a:p>
        </p:txBody>
      </p:sp>
    </p:spTree>
    <p:extLst>
      <p:ext uri="{BB962C8B-B14F-4D97-AF65-F5344CB8AC3E}">
        <p14:creationId xmlns:p14="http://schemas.microsoft.com/office/powerpoint/2010/main" val="4156359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3" y="0"/>
            <a:ext cx="911919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137280" y="188640"/>
            <a:ext cx="3744416" cy="446449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1400" b="1" dirty="0"/>
              <a:t>II. Mức phạt tiền đối với các hành vi vi phạm có yếu tố bạo lực trong hoạt động báo chí, xuất bản </a:t>
            </a:r>
            <a:r>
              <a:rPr lang="en-US" sz="1400" b="1" dirty="0"/>
              <a:t>(</a:t>
            </a:r>
            <a:r>
              <a:rPr lang="en-US" sz="1400" b="1" dirty="0" err="1"/>
              <a:t>Điều</a:t>
            </a:r>
            <a:r>
              <a:rPr lang="en-US" sz="1400" b="1" dirty="0"/>
              <a:t> 8,11,15,20,24 </a:t>
            </a:r>
            <a:r>
              <a:rPr lang="en-US" sz="1400" b="1" dirty="0" err="1"/>
              <a:t>Nghị</a:t>
            </a:r>
            <a:r>
              <a:rPr lang="en-US" sz="1400" b="1" dirty="0"/>
              <a:t> </a:t>
            </a:r>
            <a:r>
              <a:rPr lang="en-US" sz="1400" b="1" dirty="0" err="1"/>
              <a:t>định</a:t>
            </a:r>
            <a:r>
              <a:rPr lang="en-US" sz="1400" b="1" dirty="0"/>
              <a:t> </a:t>
            </a:r>
            <a:r>
              <a:rPr lang="en-US" sz="1400" b="1" dirty="0" err="1"/>
              <a:t>số</a:t>
            </a:r>
            <a:r>
              <a:rPr lang="en-US" sz="1400" b="1" dirty="0"/>
              <a:t> 119/2020/NĐ-CP </a:t>
            </a:r>
            <a:r>
              <a:rPr lang="en-US" sz="1400" b="1" dirty="0" err="1"/>
              <a:t>ngày</a:t>
            </a:r>
            <a:r>
              <a:rPr lang="en-US" sz="1400" b="1" dirty="0"/>
              <a:t> 07/10/2020 </a:t>
            </a:r>
            <a:r>
              <a:rPr lang="en-US" sz="1400" b="1" dirty="0" err="1"/>
              <a:t>của</a:t>
            </a:r>
            <a:r>
              <a:rPr lang="en-US" sz="1400" b="1" dirty="0"/>
              <a:t> </a:t>
            </a:r>
            <a:r>
              <a:rPr lang="en-US" sz="1400" b="1" dirty="0" err="1"/>
              <a:t>Chính</a:t>
            </a:r>
            <a:r>
              <a:rPr lang="en-US" sz="1400" b="1" dirty="0"/>
              <a:t> </a:t>
            </a:r>
            <a:r>
              <a:rPr lang="en-US" sz="1400" b="1" dirty="0" err="1"/>
              <a:t>phủ</a:t>
            </a:r>
            <a:r>
              <a:rPr lang="en-US" sz="1400" b="1" dirty="0"/>
              <a:t> </a:t>
            </a:r>
            <a:r>
              <a:rPr lang="en-US" sz="1400" b="1" dirty="0" err="1"/>
              <a:t>quy</a:t>
            </a:r>
            <a:r>
              <a:rPr lang="en-US" sz="1400" b="1" dirty="0"/>
              <a:t> </a:t>
            </a:r>
            <a:r>
              <a:rPr lang="en-US" sz="1400" b="1" dirty="0" err="1"/>
              <a:t>định</a:t>
            </a:r>
            <a:r>
              <a:rPr lang="en-US" sz="1400" b="1" dirty="0"/>
              <a:t> </a:t>
            </a:r>
            <a:r>
              <a:rPr lang="en-US" sz="1400" b="1" dirty="0" err="1"/>
              <a:t>về</a:t>
            </a:r>
            <a:r>
              <a:rPr lang="en-US" sz="1400" b="1" dirty="0"/>
              <a:t> </a:t>
            </a:r>
            <a:r>
              <a:rPr lang="en-US" sz="1400" b="1" dirty="0" err="1"/>
              <a:t>xử</a:t>
            </a:r>
            <a:r>
              <a:rPr lang="en-US" sz="1400" b="1" dirty="0"/>
              <a:t> </a:t>
            </a:r>
            <a:r>
              <a:rPr lang="en-US" sz="1400" b="1" dirty="0" err="1"/>
              <a:t>phạt</a:t>
            </a:r>
            <a:r>
              <a:rPr lang="en-US" sz="1400" b="1" dirty="0"/>
              <a:t> vi </a:t>
            </a:r>
            <a:r>
              <a:rPr lang="en-US" sz="1400" b="1" dirty="0" err="1"/>
              <a:t>phạm</a:t>
            </a:r>
            <a:r>
              <a:rPr lang="en-US" sz="1400" b="1" dirty="0"/>
              <a:t> </a:t>
            </a:r>
            <a:r>
              <a:rPr lang="en-US" sz="1400" b="1" dirty="0" err="1"/>
              <a:t>hành</a:t>
            </a:r>
            <a:r>
              <a:rPr lang="en-US" sz="1400" b="1" dirty="0"/>
              <a:t> </a:t>
            </a:r>
            <a:r>
              <a:rPr lang="en-US" sz="1400" b="1" dirty="0" err="1"/>
              <a:t>chính</a:t>
            </a:r>
            <a:r>
              <a:rPr lang="en-US" sz="1400" b="1" dirty="0"/>
              <a:t> </a:t>
            </a:r>
            <a:r>
              <a:rPr lang="en-US" sz="1400" b="1" dirty="0" err="1"/>
              <a:t>trong</a:t>
            </a:r>
            <a:r>
              <a:rPr lang="en-US" sz="1400" b="1" dirty="0"/>
              <a:t> </a:t>
            </a:r>
            <a:r>
              <a:rPr lang="en-US" sz="1400" b="1" dirty="0" err="1"/>
              <a:t>hoạt</a:t>
            </a:r>
            <a:r>
              <a:rPr lang="en-US" sz="1400" b="1" dirty="0"/>
              <a:t> </a:t>
            </a:r>
            <a:r>
              <a:rPr lang="en-US" sz="1400" b="1" dirty="0" err="1"/>
              <a:t>động</a:t>
            </a:r>
            <a:r>
              <a:rPr lang="en-US" sz="1400" b="1" dirty="0"/>
              <a:t> </a:t>
            </a:r>
            <a:r>
              <a:rPr lang="en-US" sz="1400" b="1" dirty="0" err="1"/>
              <a:t>báo</a:t>
            </a:r>
            <a:r>
              <a:rPr lang="en-US" sz="1400" b="1" dirty="0"/>
              <a:t> </a:t>
            </a:r>
            <a:r>
              <a:rPr lang="en-US" sz="1400" b="1" dirty="0" err="1"/>
              <a:t>chí</a:t>
            </a:r>
            <a:r>
              <a:rPr lang="en-US" sz="1400" b="1" dirty="0"/>
              <a:t>, </a:t>
            </a:r>
            <a:r>
              <a:rPr lang="en-US" sz="1400" b="1" dirty="0" err="1"/>
              <a:t>hoạt</a:t>
            </a:r>
            <a:r>
              <a:rPr lang="en-US" sz="1400" b="1" dirty="0"/>
              <a:t> </a:t>
            </a:r>
            <a:r>
              <a:rPr lang="en-US" sz="1400" b="1" dirty="0" err="1"/>
              <a:t>động</a:t>
            </a:r>
            <a:r>
              <a:rPr lang="en-US" sz="1400" b="1" dirty="0"/>
              <a:t> </a:t>
            </a:r>
            <a:r>
              <a:rPr lang="en-US" sz="1400" b="1" dirty="0" err="1"/>
              <a:t>xuất</a:t>
            </a:r>
            <a:r>
              <a:rPr lang="en-US" sz="1400" b="1" dirty="0"/>
              <a:t> </a:t>
            </a:r>
            <a:r>
              <a:rPr lang="en-US" sz="1400" b="1" dirty="0" err="1"/>
              <a:t>bản</a:t>
            </a:r>
            <a:r>
              <a:rPr lang="en-US" sz="1400" b="1" dirty="0"/>
              <a:t> </a:t>
            </a:r>
            <a:r>
              <a:rPr lang="en-US" sz="1400" b="1" dirty="0" err="1"/>
              <a:t>đã</a:t>
            </a:r>
            <a:r>
              <a:rPr lang="en-US" sz="1400" b="1" dirty="0"/>
              <a:t> </a:t>
            </a:r>
            <a:r>
              <a:rPr lang="en-US" sz="1400" b="1" dirty="0" err="1"/>
              <a:t>sửa</a:t>
            </a:r>
            <a:r>
              <a:rPr lang="en-US" sz="1400" b="1" dirty="0"/>
              <a:t> </a:t>
            </a:r>
            <a:r>
              <a:rPr lang="en-US" sz="1400" b="1" dirty="0" err="1"/>
              <a:t>đổi</a:t>
            </a:r>
            <a:r>
              <a:rPr lang="en-US" sz="1400" b="1" dirty="0"/>
              <a:t>, </a:t>
            </a:r>
            <a:r>
              <a:rPr lang="en-US" sz="1400" b="1" dirty="0" err="1"/>
              <a:t>bổ</a:t>
            </a:r>
            <a:r>
              <a:rPr lang="en-US" sz="1400" b="1" dirty="0"/>
              <a:t> sung </a:t>
            </a:r>
            <a:r>
              <a:rPr lang="en-US" sz="1400" b="1" dirty="0" err="1"/>
              <a:t>năm</a:t>
            </a:r>
            <a:r>
              <a:rPr lang="en-US" sz="1400" b="1" dirty="0"/>
              <a:t> 2022)</a:t>
            </a:r>
            <a:endParaRPr lang="en-US" sz="1400" dirty="0"/>
          </a:p>
          <a:p>
            <a:pPr algn="just"/>
            <a:r>
              <a:rPr lang="vi-VN" sz="1400" spc="-10" dirty="0"/>
              <a:t>1. Phạt tiền từ 3.000.000 đồng đến 5.000.000 đồng đối với hành vi đăng, phát thông tin cải chính, xin lỗi mà không thể hiện đầy đủ các nội dung đã thông tin sai sự thật, xuyên tạc, vu khống, xúc phạm uy tín của cơ quan, tổ chức, danh dự, nhân phẩm của cá nhân đã đăng, phát trong tác phẩm báo chí và nội dung thông tin được cải chính</a:t>
            </a:r>
            <a:r>
              <a:rPr lang="vi-VN" sz="1400" spc="-10" dirty="0" smtClean="0"/>
              <a:t>.</a:t>
            </a:r>
            <a:endParaRPr lang="en-US" sz="1400" spc="-10" dirty="0"/>
          </a:p>
        </p:txBody>
      </p:sp>
      <p:sp>
        <p:nvSpPr>
          <p:cNvPr id="6" name="Rounded Rectangle 5"/>
          <p:cNvSpPr/>
          <p:nvPr/>
        </p:nvSpPr>
        <p:spPr>
          <a:xfrm>
            <a:off x="4211960" y="404664"/>
            <a:ext cx="4752528" cy="5184576"/>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1400" dirty="0"/>
              <a:t>2. Phạt tiền từ 20.000.000 đồng đến 30.000.000 đồng đối với các hành vi: Cung cấp thông tin có nội dung cổ súy các hủ tục, mê tín, dị đoan, những chuyện thần bí gây hoang mang trong xã hội, ảnh hưởng xấu đến trật tự, an toàn xã hội và sức khỏe của cộng đồng; Cung cấp thông tin ảnh hưởng đến sự phát triển bình thường về thể chất và tinh thần của trẻ em;</a:t>
            </a:r>
            <a:endParaRPr lang="en-US" sz="1400" dirty="0"/>
          </a:p>
          <a:p>
            <a:pPr algn="just"/>
            <a:r>
              <a:rPr lang="vi-VN" sz="1400" dirty="0"/>
              <a:t>3. Phạt tiền từ 20.000.000 đồng đến 40.000.000 đồng đối với hành vi đăng, phát thông tin cổ súy các hủ tục, mê tín, dị đoan; Đăng, phát thông tin ảnh hưởng đến sự phát triển bình thường về thể chất và tinh thần của trẻ em;</a:t>
            </a:r>
            <a:endParaRPr lang="en-US" sz="1400" dirty="0"/>
          </a:p>
          <a:p>
            <a:pPr algn="just"/>
            <a:r>
              <a:rPr lang="vi-VN" sz="1400" dirty="0"/>
              <a:t>4. Phạt tiền từ 30.000.000 đồng đến 40.000.000 đồng đối hành vi cung cấp thông tin có nội dung kích động bạo lực; cung cấp thông tin miêu tả tỉ mỉ hành vi tội ác, tai nạn rùng rợn, hành động dâm ô, đồi trụy</a:t>
            </a:r>
            <a:r>
              <a:rPr lang="vi-VN" sz="1400" dirty="0" smtClean="0"/>
              <a:t>.</a:t>
            </a:r>
            <a:endParaRPr lang="en-US" sz="1400" dirty="0" smtClean="0"/>
          </a:p>
          <a:p>
            <a:pPr algn="just"/>
            <a:r>
              <a:rPr lang="vi-VN" sz="1400" dirty="0"/>
              <a:t>5. Phạt tiền từ 40.000.000 đồng đến 60.000.000 đồng đối với hành vi chế bản, in, gia công sau in hoặc photocopy sản phẩm in có nội dung tuyên truyền lối sống dâm ô, đồi trụy, hành vi tội ác, tệ nạn xã hội, mê tín dị đoan phá hoại thuần phong mỹ tục; Quy kết tội danh khi chưa có bản án kết tội của tòa án đã có hiệu lực pháp luật</a:t>
            </a:r>
            <a:r>
              <a:rPr lang="vi-VN" sz="1400" dirty="0" smtClean="0"/>
              <a:t>;</a:t>
            </a:r>
            <a:endParaRPr lang="en-US" sz="1400" dirty="0"/>
          </a:p>
        </p:txBody>
      </p:sp>
    </p:spTree>
    <p:extLst>
      <p:ext uri="{BB962C8B-B14F-4D97-AF65-F5344CB8AC3E}">
        <p14:creationId xmlns:p14="http://schemas.microsoft.com/office/powerpoint/2010/main" val="99477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03" y="0"/>
            <a:ext cx="9119197"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a:off x="107504" y="116632"/>
            <a:ext cx="4968552" cy="4536504"/>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1400" spc="-30" dirty="0"/>
              <a:t>6. Phạt tiền từ 40.000.000 đồng đến 80.000.000 đồng đối với hành vi xuất bản xuất bản phẩm có nội dung dâm ô, đồi trụy, kích động bạo lực, mê tín dị đoan hoặc không phù hợp với thuần phong mỹ tục Việt Nam đối với từng tên xuất bản phẩm;</a:t>
            </a:r>
            <a:endParaRPr lang="en-US" sz="1400" spc="-30" dirty="0"/>
          </a:p>
          <a:p>
            <a:pPr algn="just"/>
            <a:r>
              <a:rPr lang="vi-VN" sz="1400" dirty="0"/>
              <a:t>7. Phạt tiền từ 60.000.000 đồng đến 80.000.000 đồng đối với một trong các hành vi: Đăng, phát thông tin có nội dung sai sự thật, xuyên tạc, xúc phạm danh dự, uy tín của tổ chức, danh dự, nhân phẩm của cá nhân; Đăng, phát thông tin miêu tả tỉ mỉ hành động dâm ô, đồi trụy; Đăng, phát thông tin tiết lộ họ tên, địa chỉ, bút tích của người tố cáo và thông tin khác làm lộ danh tính của người tố cáo gây tổn hại về sức khỏe, tinh thần hoặc bị xúc phạm danh dự, nhân phẩm hoặc bị đe dọa, trù dập, cô lập, kỳ thị hoặc gây thiệt hại về tài sản, trừ trường hợp người tố cáo có yêu cầu khác.</a:t>
            </a:r>
            <a:endParaRPr lang="en-US" sz="1400" dirty="0"/>
          </a:p>
          <a:p>
            <a:pPr algn="just"/>
            <a:r>
              <a:rPr lang="vi-VN" sz="1400" spc="-30" dirty="0"/>
              <a:t>8. Phạt tiền từ 70.000.000 đồng đến 100.000.000 đồng đối với hành vi họp báo có nội dung kích động bạo lực; nhập khẩu hoặc xuất khẩu báo in, tạp chí in có nội dung kích động bạo lực.</a:t>
            </a:r>
            <a:endParaRPr lang="en-US" sz="1400" spc="-30" dirty="0"/>
          </a:p>
          <a:p>
            <a:pPr algn="just"/>
            <a:r>
              <a:rPr lang="vi-VN" sz="1400" dirty="0"/>
              <a:t>9. Phạt tiền từ 80.000.000 đồng đến 100.000.000 đồng đối với hành vi đăng, phát tin, bài, ảnh kích động bạo lực.</a:t>
            </a:r>
            <a:endParaRPr lang="en-US" sz="1400" dirty="0"/>
          </a:p>
        </p:txBody>
      </p:sp>
      <p:sp>
        <p:nvSpPr>
          <p:cNvPr id="6" name="Rounded Rectangle 5"/>
          <p:cNvSpPr/>
          <p:nvPr/>
        </p:nvSpPr>
        <p:spPr>
          <a:xfrm>
            <a:off x="5292080" y="260648"/>
            <a:ext cx="3744416" cy="540060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vi-VN" sz="1400" b="1" dirty="0">
                <a:solidFill>
                  <a:schemeClr val="accent3">
                    <a:lumMod val="50000"/>
                  </a:schemeClr>
                </a:solidFill>
              </a:rPr>
              <a:t>III. Mức phạt tiền đối với hành vi cản trở trái pháp luật hoạt động báo chí </a:t>
            </a:r>
            <a:r>
              <a:rPr lang="en-US" sz="1400" b="1" dirty="0" smtClean="0">
                <a:solidFill>
                  <a:schemeClr val="accent3">
                    <a:lumMod val="50000"/>
                  </a:schemeClr>
                </a:solidFill>
              </a:rPr>
              <a:t>(</a:t>
            </a:r>
            <a:r>
              <a:rPr lang="en-US" sz="1400" b="1" dirty="0" err="1" smtClean="0">
                <a:solidFill>
                  <a:schemeClr val="accent3">
                    <a:lumMod val="50000"/>
                  </a:schemeClr>
                </a:solidFill>
              </a:rPr>
              <a:t>Điều</a:t>
            </a:r>
            <a:r>
              <a:rPr lang="en-US" sz="1400" b="1" dirty="0" smtClean="0">
                <a:solidFill>
                  <a:schemeClr val="accent3">
                    <a:lumMod val="50000"/>
                  </a:schemeClr>
                </a:solidFill>
              </a:rPr>
              <a:t> 6,7,9,13,17 </a:t>
            </a:r>
            <a:r>
              <a:rPr lang="en-US" sz="1400" b="1" dirty="0" err="1" smtClean="0">
                <a:solidFill>
                  <a:schemeClr val="accent3">
                    <a:lumMod val="50000"/>
                  </a:schemeClr>
                </a:solidFill>
              </a:rPr>
              <a:t>Nghị</a:t>
            </a:r>
            <a:r>
              <a:rPr lang="en-US" sz="1400" b="1" dirty="0" smtClean="0">
                <a:solidFill>
                  <a:schemeClr val="accent3">
                    <a:lumMod val="50000"/>
                  </a:schemeClr>
                </a:solidFill>
              </a:rPr>
              <a:t> </a:t>
            </a:r>
            <a:r>
              <a:rPr lang="en-US" sz="1400" b="1" dirty="0" err="1" smtClean="0">
                <a:solidFill>
                  <a:schemeClr val="accent3">
                    <a:lumMod val="50000"/>
                  </a:schemeClr>
                </a:solidFill>
              </a:rPr>
              <a:t>định</a:t>
            </a:r>
            <a:r>
              <a:rPr lang="en-US" sz="1400" b="1" dirty="0" smtClean="0">
                <a:solidFill>
                  <a:schemeClr val="accent3">
                    <a:lumMod val="50000"/>
                  </a:schemeClr>
                </a:solidFill>
              </a:rPr>
              <a:t> </a:t>
            </a:r>
            <a:r>
              <a:rPr lang="en-US" sz="1400" b="1" dirty="0" err="1" smtClean="0">
                <a:solidFill>
                  <a:schemeClr val="accent3">
                    <a:lumMod val="50000"/>
                  </a:schemeClr>
                </a:solidFill>
              </a:rPr>
              <a:t>số</a:t>
            </a:r>
            <a:r>
              <a:rPr lang="en-US" sz="1400" b="1" dirty="0" smtClean="0">
                <a:solidFill>
                  <a:schemeClr val="accent3">
                    <a:lumMod val="50000"/>
                  </a:schemeClr>
                </a:solidFill>
              </a:rPr>
              <a:t> 119/2020/NĐ-CP </a:t>
            </a:r>
            <a:r>
              <a:rPr lang="en-US" sz="1400" b="1" dirty="0" err="1" smtClean="0">
                <a:solidFill>
                  <a:schemeClr val="accent3">
                    <a:lumMod val="50000"/>
                  </a:schemeClr>
                </a:solidFill>
              </a:rPr>
              <a:t>ngày</a:t>
            </a:r>
            <a:r>
              <a:rPr lang="en-US" sz="1400" b="1" dirty="0" smtClean="0">
                <a:solidFill>
                  <a:schemeClr val="accent3">
                    <a:lumMod val="50000"/>
                  </a:schemeClr>
                </a:solidFill>
              </a:rPr>
              <a:t> 07/10/2020 </a:t>
            </a:r>
            <a:r>
              <a:rPr lang="en-US" sz="1400" b="1" dirty="0" err="1" smtClean="0">
                <a:solidFill>
                  <a:schemeClr val="accent3">
                    <a:lumMod val="50000"/>
                  </a:schemeClr>
                </a:solidFill>
              </a:rPr>
              <a:t>của</a:t>
            </a:r>
            <a:r>
              <a:rPr lang="en-US" sz="1400" b="1" dirty="0" smtClean="0">
                <a:solidFill>
                  <a:schemeClr val="accent3">
                    <a:lumMod val="50000"/>
                  </a:schemeClr>
                </a:solidFill>
              </a:rPr>
              <a:t> </a:t>
            </a:r>
            <a:r>
              <a:rPr lang="en-US" sz="1400" b="1" dirty="0" err="1" smtClean="0">
                <a:solidFill>
                  <a:schemeClr val="accent3">
                    <a:lumMod val="50000"/>
                  </a:schemeClr>
                </a:solidFill>
              </a:rPr>
              <a:t>Chính</a:t>
            </a:r>
            <a:r>
              <a:rPr lang="en-US" sz="1400" b="1" dirty="0" smtClean="0">
                <a:solidFill>
                  <a:schemeClr val="accent3">
                    <a:lumMod val="50000"/>
                  </a:schemeClr>
                </a:solidFill>
              </a:rPr>
              <a:t> </a:t>
            </a:r>
            <a:r>
              <a:rPr lang="en-US" sz="1400" b="1" dirty="0" err="1" smtClean="0">
                <a:solidFill>
                  <a:schemeClr val="accent3">
                    <a:lumMod val="50000"/>
                  </a:schemeClr>
                </a:solidFill>
              </a:rPr>
              <a:t>phủ</a:t>
            </a:r>
            <a:r>
              <a:rPr lang="en-US" sz="1400" b="1" dirty="0" smtClean="0">
                <a:solidFill>
                  <a:schemeClr val="accent3">
                    <a:lumMod val="50000"/>
                  </a:schemeClr>
                </a:solidFill>
              </a:rPr>
              <a:t>)</a:t>
            </a:r>
            <a:endParaRPr lang="en-US" sz="1400" dirty="0" smtClean="0">
              <a:solidFill>
                <a:schemeClr val="accent3">
                  <a:lumMod val="50000"/>
                </a:schemeClr>
              </a:solidFill>
            </a:endParaRPr>
          </a:p>
          <a:p>
            <a:pPr algn="just"/>
            <a:r>
              <a:rPr lang="vi-VN" sz="1400" dirty="0" smtClean="0">
                <a:solidFill>
                  <a:schemeClr val="accent3">
                    <a:lumMod val="50000"/>
                  </a:schemeClr>
                </a:solidFill>
              </a:rPr>
              <a:t>1. Phạt tiền từ 10.000.000 đồng đến 30.000.000 đồng đối với hành vi cản trở trái pháp luật hoạt động nghề nghiệp của nhà báo, phóng viên.</a:t>
            </a:r>
            <a:endParaRPr lang="en-US" sz="1400" dirty="0" smtClean="0">
              <a:solidFill>
                <a:schemeClr val="accent3">
                  <a:lumMod val="50000"/>
                </a:schemeClr>
              </a:solidFill>
            </a:endParaRPr>
          </a:p>
          <a:p>
            <a:pPr algn="just"/>
            <a:r>
              <a:rPr lang="vi-VN" sz="1400" dirty="0" smtClean="0">
                <a:solidFill>
                  <a:schemeClr val="accent3">
                    <a:lumMod val="50000"/>
                  </a:schemeClr>
                </a:solidFill>
              </a:rPr>
              <a:t>2</a:t>
            </a:r>
            <a:r>
              <a:rPr lang="vi-VN" sz="1400" dirty="0">
                <a:solidFill>
                  <a:schemeClr val="accent3">
                    <a:lumMod val="50000"/>
                  </a:schemeClr>
                </a:solidFill>
              </a:rPr>
              <a:t>. Phạt tiền từ 30.000.000 đồng đến 50.000.000 đồng đối với hành vi thu giữ trái phép phương tiện, tài liệu hoạt động báo chí của nhà báo, phóng viên.</a:t>
            </a:r>
            <a:endParaRPr lang="en-US" sz="1400" dirty="0">
              <a:solidFill>
                <a:schemeClr val="accent3">
                  <a:lumMod val="50000"/>
                </a:schemeClr>
              </a:solidFill>
            </a:endParaRPr>
          </a:p>
          <a:p>
            <a:pPr algn="just"/>
            <a:r>
              <a:rPr lang="vi-VN" sz="1400" dirty="0">
                <a:solidFill>
                  <a:schemeClr val="accent3">
                    <a:lumMod val="50000"/>
                  </a:schemeClr>
                </a:solidFill>
              </a:rPr>
              <a:t>3. Phạt tiền từ 50.000.000 đồng đến 70.000.000 đồng đối với một trong các hành vi sau đây:</a:t>
            </a:r>
            <a:endParaRPr lang="en-US" sz="1400" dirty="0">
              <a:solidFill>
                <a:schemeClr val="accent3">
                  <a:lumMod val="50000"/>
                </a:schemeClr>
              </a:solidFill>
            </a:endParaRPr>
          </a:p>
          <a:p>
            <a:pPr algn="just"/>
            <a:r>
              <a:rPr lang="vi-VN" sz="1400" spc="-30" dirty="0">
                <a:solidFill>
                  <a:schemeClr val="accent3">
                    <a:lumMod val="50000"/>
                  </a:schemeClr>
                </a:solidFill>
              </a:rPr>
              <a:t>a) Xúc phạm danh dự, nhân phẩm của nhà báo, phóng viên khi đang hoạt động nghề nghiệp;</a:t>
            </a:r>
            <a:endParaRPr lang="en-US" sz="1400" spc="-30" dirty="0">
              <a:solidFill>
                <a:schemeClr val="accent3">
                  <a:lumMod val="50000"/>
                </a:schemeClr>
              </a:solidFill>
            </a:endParaRPr>
          </a:p>
          <a:p>
            <a:pPr algn="just"/>
            <a:r>
              <a:rPr lang="vi-VN" sz="1400" spc="-50" dirty="0">
                <a:solidFill>
                  <a:schemeClr val="accent3">
                    <a:lumMod val="50000"/>
                  </a:schemeClr>
                </a:solidFill>
              </a:rPr>
              <a:t>b) Hủy hoại, cố ý làm hư hỏng phương tiện, tài liệu hoạt động báo chí của nhà báo, phóng viên.</a:t>
            </a:r>
            <a:endParaRPr lang="en-US" sz="1400" spc="-50" dirty="0">
              <a:solidFill>
                <a:schemeClr val="accent3">
                  <a:lumMod val="50000"/>
                </a:schemeClr>
              </a:solidFill>
            </a:endParaRPr>
          </a:p>
          <a:p>
            <a:pPr algn="just"/>
            <a:r>
              <a:rPr lang="vi-VN" sz="1400" dirty="0">
                <a:solidFill>
                  <a:schemeClr val="accent3">
                    <a:lumMod val="50000"/>
                  </a:schemeClr>
                </a:solidFill>
              </a:rPr>
              <a:t>4. Phạt tiền từ 70.000.000 đồng đến 100.000.000 đồng đối với hành vi có lời nói, hành động đe dọa tính mạng nhà báo, phóng viên mà chưa đến mức truy cứu trách nhiệm hình sự. </a:t>
            </a:r>
            <a:endParaRPr lang="en-US" sz="1400" dirty="0">
              <a:solidFill>
                <a:schemeClr val="accent3">
                  <a:lumMod val="50000"/>
                </a:schemeClr>
              </a:solidFill>
            </a:endParaRPr>
          </a:p>
        </p:txBody>
      </p:sp>
    </p:spTree>
    <p:extLst>
      <p:ext uri="{BB962C8B-B14F-4D97-AF65-F5344CB8AC3E}">
        <p14:creationId xmlns:p14="http://schemas.microsoft.com/office/powerpoint/2010/main" val="4616131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0BA5A8C-8D5F-4882-AEDA-B44D8B2FC61B}"/>
</file>

<file path=customXml/itemProps2.xml><?xml version="1.0" encoding="utf-8"?>
<ds:datastoreItem xmlns:ds="http://schemas.openxmlformats.org/officeDocument/2006/customXml" ds:itemID="{7448BC0A-03EE-4C7E-9EE0-CE96138C568E}"/>
</file>

<file path=customXml/itemProps3.xml><?xml version="1.0" encoding="utf-8"?>
<ds:datastoreItem xmlns:ds="http://schemas.openxmlformats.org/officeDocument/2006/customXml" ds:itemID="{5DA3E47C-BD52-4F03-B3EE-3ABD4E964AFC}"/>
</file>

<file path=docProps/app.xml><?xml version="1.0" encoding="utf-8"?>
<Properties xmlns="http://schemas.openxmlformats.org/officeDocument/2006/extended-properties" xmlns:vt="http://schemas.openxmlformats.org/officeDocument/2006/docPropsVTypes">
  <Template>Angles</Template>
  <TotalTime>45</TotalTime>
  <Words>1293</Words>
  <Application>Microsoft Office PowerPoint</Application>
  <PresentationFormat>On-screen Show (4:3)</PresentationFormat>
  <Paragraphs>31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Apex</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Personal</dc:creator>
  <cp:lastModifiedBy>hp</cp:lastModifiedBy>
  <cp:revision>6</cp:revision>
  <cp:lastPrinted>2024-12-25T02:05:52Z</cp:lastPrinted>
  <dcterms:created xsi:type="dcterms:W3CDTF">2024-11-29T08:06:23Z</dcterms:created>
  <dcterms:modified xsi:type="dcterms:W3CDTF">2024-12-25T02:19:00Z</dcterms:modified>
</cp:coreProperties>
</file>